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7" r:id="rId5"/>
    <p:sldId id="260" r:id="rId6"/>
    <p:sldId id="263" r:id="rId7"/>
    <p:sldId id="264" r:id="rId8"/>
    <p:sldId id="265" r:id="rId9"/>
    <p:sldId id="266" r:id="rId10"/>
    <p:sldId id="267" r:id="rId11"/>
  </p:sldIdLst>
  <p:sldSz cx="12192000" cy="6858000"/>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108" d="100"/>
          <a:sy n="108" d="100"/>
        </p:scale>
        <p:origin x="4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136FD-B00E-FA0B-6584-B56E79FD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FAA026D-C5C0-5D66-C54E-E34B7D721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E7E364B-510F-9597-BB25-BB796574FD13}"/>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C64F7DDD-FB14-32C9-DDC0-C7320392B8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9AA74-27C6-46CB-C518-EC3EBC7EF9E1}"/>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19694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03294-D30E-6DBB-F830-482CC44110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499DD85-1E8D-5789-6FA1-0A8A119E4F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6279B85-40A4-005C-D729-EE1F1C764911}"/>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9272FC18-8E3E-2558-8089-6FF5937127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9D4AD5-E904-5C37-9B05-9772FA93E162}"/>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10497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698C27-B97A-513F-20C8-696DBFC49C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9B2C7FE-7E0E-8ED5-80C1-262A93EEACC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3F54AB-ABA2-DD08-F3EF-29DD09C89D7E}"/>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19FD3472-23E9-283E-E5CA-2D645BD9A6E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54A9FD-D469-880B-5A57-7E3411AB472A}"/>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3732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02B03-F4C9-C037-A6CC-761B32BB841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5AC7003-28FB-5F9F-612D-C7BA44E3EC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325434-5075-5EDD-D561-1D04F56BC9DE}"/>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0EA7CB7A-6517-2986-0E3C-29E5987E2C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659EA30-D347-20B9-1C78-4ECF29880AD8}"/>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370196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7FE86-2A43-84B4-5ECE-D39597C27D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CEDC315-FB89-3BBD-0BE9-495D0CDCC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4FE54F-48BE-0984-C6AE-F3CF6B71A540}"/>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4E565301-6EA8-4718-4DBB-6B0793D99E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3E80EE-7C4D-0C79-E1A7-7347C9232A84}"/>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71559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97C1-A24C-5FC6-19F7-223C5E7F22A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87D7C0-19C4-DB86-B433-9AC31560D5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1ED3B51-475E-8A9E-A93D-74E067D514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3F2FE34-11EA-AFB6-32C2-8506FDF2322F}"/>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6" name="Marcador de pie de página 5">
            <a:extLst>
              <a:ext uri="{FF2B5EF4-FFF2-40B4-BE49-F238E27FC236}">
                <a16:creationId xmlns:a16="http://schemas.microsoft.com/office/drawing/2014/main" id="{63DA54DE-B741-7935-F21B-A632A373EF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F34272-FD72-5EF4-2BB4-27F967283F7A}"/>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2667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AC314-061E-C4D0-86AD-F4A1E32E96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2921D8E-ECE2-E3AA-CE0F-E87E7EECC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0B314F-7022-8ABE-5C72-35B9C318C3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4349431-11F3-00F8-6E5E-48E5D5256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E80F0F-B261-4DB0-8A37-4F40DDEAC17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C186A90-16DB-1B02-4665-6A74873EE1AC}"/>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8" name="Marcador de pie de página 7">
            <a:extLst>
              <a:ext uri="{FF2B5EF4-FFF2-40B4-BE49-F238E27FC236}">
                <a16:creationId xmlns:a16="http://schemas.microsoft.com/office/drawing/2014/main" id="{AB358193-F76A-B344-0E79-EED4C5C4B03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DACBAD7-D459-8ED8-C1BD-9CDFDF387060}"/>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63196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626E1-98D0-795E-39F1-880BCF99AE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823C1A7-E6C7-D976-93CF-1BFD5C3BD5C7}"/>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4" name="Marcador de pie de página 3">
            <a:extLst>
              <a:ext uri="{FF2B5EF4-FFF2-40B4-BE49-F238E27FC236}">
                <a16:creationId xmlns:a16="http://schemas.microsoft.com/office/drawing/2014/main" id="{438A7413-B6B6-C3C8-0C49-4229B750F9A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CB66B1F-0071-D4B9-74AF-A64B451A7255}"/>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25910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31F90F-DA54-C390-E22B-30ED0FD046DC}"/>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3" name="Marcador de pie de página 2">
            <a:extLst>
              <a:ext uri="{FF2B5EF4-FFF2-40B4-BE49-F238E27FC236}">
                <a16:creationId xmlns:a16="http://schemas.microsoft.com/office/drawing/2014/main" id="{492B9BDC-496A-B723-9479-C53B30C1461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9E1D597-6304-615E-2E2D-067C3FC744F7}"/>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327164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B6962-08B6-F307-010E-352132F836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85FBB05-AE4B-E0DB-B2F6-8AB25B96F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48B451F-DFDE-7966-F9F9-9D3A9D690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43B140-C541-769C-270A-76D39962D675}"/>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6" name="Marcador de pie de página 5">
            <a:extLst>
              <a:ext uri="{FF2B5EF4-FFF2-40B4-BE49-F238E27FC236}">
                <a16:creationId xmlns:a16="http://schemas.microsoft.com/office/drawing/2014/main" id="{5A6E4934-B309-60E3-1751-C01D779AF4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00FBB4E-0922-FF83-D12A-6BB66C89923B}"/>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144679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F03AD-11C5-BF32-1B74-7C06462C11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A21BCF1-6087-30C5-CEBE-2B7013A3F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7F25E97-6E03-B22C-7570-894CBAB1C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D05FC0-13F2-2535-657D-4FED2ECE309D}"/>
              </a:ext>
            </a:extLst>
          </p:cNvPr>
          <p:cNvSpPr>
            <a:spLocks noGrp="1"/>
          </p:cNvSpPr>
          <p:nvPr>
            <p:ph type="dt" sz="half" idx="10"/>
          </p:nvPr>
        </p:nvSpPr>
        <p:spPr/>
        <p:txBody>
          <a:bodyPr/>
          <a:lstStyle/>
          <a:p>
            <a:fld id="{A5D0595B-E053-4881-9B49-16F5A7E93F95}" type="datetimeFigureOut">
              <a:rPr lang="es-MX" smtClean="0"/>
              <a:t>28/02/26</a:t>
            </a:fld>
            <a:endParaRPr lang="es-MX"/>
          </a:p>
        </p:txBody>
      </p:sp>
      <p:sp>
        <p:nvSpPr>
          <p:cNvPr id="6" name="Marcador de pie de página 5">
            <a:extLst>
              <a:ext uri="{FF2B5EF4-FFF2-40B4-BE49-F238E27FC236}">
                <a16:creationId xmlns:a16="http://schemas.microsoft.com/office/drawing/2014/main" id="{833955A4-1E85-33B4-3B06-5D2D61368F9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B3BEAF4-2410-5FAB-1073-D401C43CBAB7}"/>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5434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E7725B-6D9D-8D07-8A74-2FDD802D2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8A0149-A262-F508-88EE-0A0F37A3A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335EB0-DF07-C7B9-86EE-42B383DDC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595B-E053-4881-9B49-16F5A7E93F95}" type="datetimeFigureOut">
              <a:rPr lang="es-MX" smtClean="0"/>
              <a:t>28/02/26</a:t>
            </a:fld>
            <a:endParaRPr lang="es-MX"/>
          </a:p>
        </p:txBody>
      </p:sp>
      <p:sp>
        <p:nvSpPr>
          <p:cNvPr id="5" name="Marcador de pie de página 4">
            <a:extLst>
              <a:ext uri="{FF2B5EF4-FFF2-40B4-BE49-F238E27FC236}">
                <a16:creationId xmlns:a16="http://schemas.microsoft.com/office/drawing/2014/main" id="{ACD49CA9-8C5E-B3FE-0F48-81855F58C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4318FC5-0286-D02A-63C7-0B07333E2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6A9FF-29A3-47BE-BF45-633BFCFAE4E7}" type="slidenum">
              <a:rPr lang="es-MX" smtClean="0"/>
              <a:t>‹Nº›</a:t>
            </a:fld>
            <a:endParaRPr lang="es-MX"/>
          </a:p>
        </p:txBody>
      </p:sp>
    </p:spTree>
    <p:extLst>
      <p:ext uri="{BB962C8B-B14F-4D97-AF65-F5344CB8AC3E}">
        <p14:creationId xmlns:p14="http://schemas.microsoft.com/office/powerpoint/2010/main" val="335689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ck/a?!&amp;&amp;p=85fb51a7e37b5849d11897972bf3f24797fcf8700e29cbd249a25afec1b9a596JmltdHM9MTc3MjE1MDQwMA&amp;ptn=3&amp;ver=2&amp;hsh=4&amp;fclid=1e732d89-1cb7-6e20-36f8-3d8d1d796f1f&amp;u=a1aHR0cHM6Ly9hcmNoaXZvcy5qdXJpZGljYXMudW5hbS5teC93d3cvYmp2L2xpYnJvcy8xMi81ODk3LzQucGRm&amp;ntb=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028CF-C61E-7B50-08AD-0DC35131B330}"/>
              </a:ext>
            </a:extLst>
          </p:cNvPr>
          <p:cNvSpPr>
            <a:spLocks noGrp="1"/>
          </p:cNvSpPr>
          <p:nvPr>
            <p:ph type="ctrTitle"/>
          </p:nvPr>
        </p:nvSpPr>
        <p:spPr>
          <a:xfrm>
            <a:off x="1524000" y="3429000"/>
            <a:ext cx="9144000" cy="1473739"/>
          </a:xfrm>
        </p:spPr>
        <p:txBody>
          <a:bodyPr>
            <a:normAutofit fontScale="90000"/>
          </a:bodyPr>
          <a:lstStyle/>
          <a:p>
            <a:r>
              <a:rPr lang="es-MX" sz="1800"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t> </a:t>
            </a: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 </a:t>
            </a: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La presidencia  municipal  de El Mante conmemora 109</a:t>
            </a:r>
            <a:r>
              <a:rPr lang="es-MX" sz="1800" dirty="0">
                <a:effectLst/>
                <a:latin typeface="Arial" panose="020B0604020202020204" pitchFamily="34" charset="0"/>
                <a:ea typeface="Calibri" panose="020F0502020204030204" pitchFamily="34" charset="0"/>
                <a:cs typeface="Arial" panose="020B0604020202020204" pitchFamily="34" charset="0"/>
              </a:rPr>
              <a:t> </a:t>
            </a:r>
            <a:r>
              <a:rPr lang="es-MX" sz="3100" b="1" dirty="0">
                <a:solidFill>
                  <a:srgbClr val="660033"/>
                </a:solidFill>
                <a:effectLst/>
                <a:latin typeface="Arial" panose="020B0604020202020204" pitchFamily="34" charset="0"/>
                <a:ea typeface="Calibri" panose="020F0502020204030204" pitchFamily="34" charset="0"/>
                <a:cs typeface="Arial" panose="020B0604020202020204" pitchFamily="34" charset="0"/>
              </a:rPr>
              <a:t>Aniversario de la promulgación de la Constitución de 1917</a:t>
            </a: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800" dirty="0"/>
              <a:t> </a:t>
            </a:r>
            <a:br>
              <a:rPr lang="es-MX" sz="800" dirty="0"/>
            </a:br>
            <a:r>
              <a:rPr lang="es-MX" sz="1800" b="1" dirty="0">
                <a:solidFill>
                  <a:srgbClr val="660033"/>
                </a:solidFill>
                <a:latin typeface="Bahnschrift Condensed" panose="020B0502040204020203" pitchFamily="34" charset="0"/>
              </a:rPr>
              <a:t>Dr. Ernesto Ramírez Hernández</a:t>
            </a:r>
            <a:br>
              <a:rPr lang="es-MX" sz="1800" b="1" dirty="0">
                <a:solidFill>
                  <a:srgbClr val="660033"/>
                </a:solidFill>
                <a:latin typeface="Bahnschrift Condensed" panose="020B0502040204020203" pitchFamily="34" charset="0"/>
              </a:rPr>
            </a:br>
            <a:r>
              <a:rPr lang="es-MX" sz="1800" b="1" dirty="0">
                <a:solidFill>
                  <a:srgbClr val="660033"/>
                </a:solidFill>
                <a:latin typeface="Bahnschrift Condensed" panose="020B0502040204020203" pitchFamily="34" charset="0"/>
              </a:rPr>
              <a:t>Cronista</a:t>
            </a:r>
            <a:br>
              <a:rPr lang="es-MX" sz="1800" b="1" dirty="0">
                <a:solidFill>
                  <a:srgbClr val="660033"/>
                </a:solidFill>
                <a:latin typeface="Bahnschrift Condensed" panose="020B0502040204020203" pitchFamily="34"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2200"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  </a:t>
            </a:r>
            <a:r>
              <a:rPr lang="es-MX" sz="1800"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kumimoji="0" lang="es-MX" sz="22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El día  5 de febrero 1917  día y año  en que se firmó  la  Constitución  de 1917 en la Ciudad de Querétaro,   fecha en que Congregación Canoas pertenecía a  Villa Quintero, luego se llamó Villa Juárez hoy El Mante, el Constituyente        Lic. Zeferino Fajardo Luna , oriundo de Congregación Quintero  municipio de El Mante .</a:t>
            </a:r>
            <a:endParaRPr lang="es-MX" dirty="0"/>
          </a:p>
        </p:txBody>
      </p:sp>
      <p:pic>
        <p:nvPicPr>
          <p:cNvPr id="5" name="Imagen 4">
            <a:extLst>
              <a:ext uri="{FF2B5EF4-FFF2-40B4-BE49-F238E27FC236}">
                <a16:creationId xmlns:a16="http://schemas.microsoft.com/office/drawing/2014/main" id="{01273F37-97E7-342D-4E63-131FE5AA19A1}"/>
              </a:ext>
            </a:extLst>
          </p:cNvPr>
          <p:cNvPicPr>
            <a:picLocks noChangeAspect="1"/>
          </p:cNvPicPr>
          <p:nvPr/>
        </p:nvPicPr>
        <p:blipFill>
          <a:blip r:embed="rId2"/>
          <a:stretch>
            <a:fillRect/>
          </a:stretch>
        </p:blipFill>
        <p:spPr>
          <a:xfrm>
            <a:off x="2628090" y="77821"/>
            <a:ext cx="6935820" cy="1001950"/>
          </a:xfrm>
          <a:prstGeom prst="rect">
            <a:avLst/>
          </a:prstGeom>
        </p:spPr>
      </p:pic>
    </p:spTree>
    <p:extLst>
      <p:ext uri="{BB962C8B-B14F-4D97-AF65-F5344CB8AC3E}">
        <p14:creationId xmlns:p14="http://schemas.microsoft.com/office/powerpoint/2010/main" val="219672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57354D-F137-1245-9222-FADB8B59E7C3}"/>
              </a:ext>
            </a:extLst>
          </p:cNvPr>
          <p:cNvSpPr txBox="1"/>
          <p:nvPr/>
        </p:nvSpPr>
        <p:spPr>
          <a:xfrm>
            <a:off x="8715983" y="2510550"/>
            <a:ext cx="2518149" cy="7321107"/>
          </a:xfrm>
          <a:prstGeom prst="rect">
            <a:avLst/>
          </a:prstGeom>
          <a:noFill/>
        </p:spPr>
        <p:txBody>
          <a:bodyPr wrap="square">
            <a:spAutoFit/>
          </a:bodyPr>
          <a:lstStyle/>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rPr>
              <a:t>El busto del constituyente Lic. Zeferino Fajardo Luna en la  plaza de Quintero , teniendo al fondo  como mudo  testigo la sierra de  cucharas</a:t>
            </a:r>
            <a:endParaRPr lang="es-MX" sz="1400" i="1" dirty="0">
              <a:solidFill>
                <a:srgbClr val="6600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837DA65-3E7E-5CBB-3B1D-5F4C64B07E2B}"/>
              </a:ext>
            </a:extLst>
          </p:cNvPr>
          <p:cNvPicPr>
            <a:picLocks noChangeAspect="1"/>
          </p:cNvPicPr>
          <p:nvPr/>
        </p:nvPicPr>
        <p:blipFill>
          <a:blip r:embed="rId2"/>
          <a:stretch>
            <a:fillRect/>
          </a:stretch>
        </p:blipFill>
        <p:spPr>
          <a:xfrm>
            <a:off x="8594782" y="1473463"/>
            <a:ext cx="2760550" cy="2534333"/>
          </a:xfrm>
          <a:prstGeom prst="rect">
            <a:avLst/>
          </a:prstGeom>
        </p:spPr>
      </p:pic>
      <p:sp>
        <p:nvSpPr>
          <p:cNvPr id="7" name="CuadroTexto 6">
            <a:extLst>
              <a:ext uri="{FF2B5EF4-FFF2-40B4-BE49-F238E27FC236}">
                <a16:creationId xmlns:a16="http://schemas.microsoft.com/office/drawing/2014/main" id="{A2F793D0-31B2-C742-B19F-56D8AC05E47A}"/>
              </a:ext>
            </a:extLst>
          </p:cNvPr>
          <p:cNvSpPr txBox="1"/>
          <p:nvPr/>
        </p:nvSpPr>
        <p:spPr>
          <a:xfrm>
            <a:off x="496111" y="982494"/>
            <a:ext cx="7791856" cy="2496517"/>
          </a:xfrm>
          <a:prstGeom prst="rect">
            <a:avLst/>
          </a:prstGeom>
          <a:noFill/>
        </p:spPr>
        <p:txBody>
          <a:bodyPr wrap="square">
            <a:spAutoFit/>
          </a:bodyPr>
          <a:lstStyle/>
          <a:p>
            <a:pPr algn="just">
              <a:lnSpc>
                <a:spcPct val="107000"/>
              </a:lnSpc>
              <a:spcAft>
                <a:spcPts val="800"/>
              </a:spcAft>
            </a:pPr>
            <a:endParaRPr lang="es-MX"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MX"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rPr>
              <a:t>Falleció el 3 de Junio de 1954 en Ciudad Victoria siendo  trasladados sus restos en 1978 a la Ciudad de México y depositados en la Rotonda de los Constituyentes de 1917 en el Panteón de Dolores</a:t>
            </a:r>
            <a:r>
              <a:rPr lang="es-MX" sz="1600"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MX" sz="16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3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E08EC0-C805-2E8A-50E7-CA5563DC918C}"/>
              </a:ext>
            </a:extLst>
          </p:cNvPr>
          <p:cNvPicPr>
            <a:picLocks noChangeAspect="1"/>
          </p:cNvPicPr>
          <p:nvPr/>
        </p:nvPicPr>
        <p:blipFill>
          <a:blip r:embed="rId2"/>
          <a:stretch>
            <a:fillRect/>
          </a:stretch>
        </p:blipFill>
        <p:spPr>
          <a:xfrm>
            <a:off x="6896673" y="593387"/>
            <a:ext cx="2364059" cy="3365771"/>
          </a:xfrm>
          <a:prstGeom prst="rect">
            <a:avLst/>
          </a:prstGeom>
        </p:spPr>
      </p:pic>
      <p:pic>
        <p:nvPicPr>
          <p:cNvPr id="3" name="Imagen 2">
            <a:extLst>
              <a:ext uri="{FF2B5EF4-FFF2-40B4-BE49-F238E27FC236}">
                <a16:creationId xmlns:a16="http://schemas.microsoft.com/office/drawing/2014/main" id="{460DAB86-E3BB-F0FC-4FB0-51B097021B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672" y="3677055"/>
            <a:ext cx="2364059" cy="2859932"/>
          </a:xfrm>
          <a:prstGeom prst="rect">
            <a:avLst/>
          </a:prstGeom>
          <a:noFill/>
        </p:spPr>
      </p:pic>
      <p:sp>
        <p:nvSpPr>
          <p:cNvPr id="5" name="CuadroTexto 4">
            <a:extLst>
              <a:ext uri="{FF2B5EF4-FFF2-40B4-BE49-F238E27FC236}">
                <a16:creationId xmlns:a16="http://schemas.microsoft.com/office/drawing/2014/main" id="{8DFC241C-C9A6-FBE8-CE5F-D56256C383BF}"/>
              </a:ext>
            </a:extLst>
          </p:cNvPr>
          <p:cNvSpPr txBox="1"/>
          <p:nvPr/>
        </p:nvSpPr>
        <p:spPr>
          <a:xfrm>
            <a:off x="389106" y="1859340"/>
            <a:ext cx="6225465" cy="4801314"/>
          </a:xfrm>
          <a:prstGeom prst="rect">
            <a:avLst/>
          </a:prstGeom>
          <a:noFill/>
        </p:spPr>
        <p:txBody>
          <a:bodyPr wrap="square">
            <a:spAutoFit/>
          </a:bodyPr>
          <a:lstStyle/>
          <a:p>
            <a:r>
              <a:rPr lang="es-MX" sz="1800" b="1" dirty="0">
                <a:solidFill>
                  <a:srgbClr val="660033"/>
                </a:solidFill>
                <a:effectLst/>
                <a:latin typeface="Arial" panose="020B0604020202020204" pitchFamily="34" charset="0"/>
                <a:ea typeface="Calibri" panose="020F0502020204030204" pitchFamily="34" charset="0"/>
              </a:rPr>
              <a:t>Evento conmemorativo al 109 aniversario de la constitución de 1917  en Quintero </a:t>
            </a:r>
            <a:r>
              <a:rPr lang="es-MX" sz="1800" dirty="0">
                <a:solidFill>
                  <a:srgbClr val="660033"/>
                </a:solidFill>
                <a:effectLst/>
                <a:latin typeface="Arial" panose="020B0604020202020204" pitchFamily="34" charset="0"/>
                <a:ea typeface="Calibri" panose="020F0502020204030204" pitchFamily="34" charset="0"/>
              </a:rPr>
              <a:t>.</a:t>
            </a:r>
          </a:p>
          <a:p>
            <a:pPr algn="just"/>
            <a:r>
              <a:rPr lang="es-MX" sz="1800" dirty="0">
                <a:solidFill>
                  <a:srgbClr val="660033"/>
                </a:solidFill>
                <a:effectLst/>
                <a:ea typeface="Calibri" panose="020F0502020204030204" pitchFamily="34" charset="0"/>
              </a:rPr>
              <a:t>En el  evento cívico, la presidenta Municipal   Lic. Patricia Chío  de la Garza, acompañada de Síndicos y Regidores Autoridades  Militares, educativas, funcionarios de los tres niveles de gobierno y </a:t>
            </a:r>
            <a:r>
              <a:rPr lang="es-MX" dirty="0">
                <a:solidFill>
                  <a:srgbClr val="660033"/>
                </a:solidFill>
              </a:rPr>
              <a:t>por el Delegado de Quintero, Sr   Jorge Luis  Gómez  Gallegos; así como  alumnos, maestros y habitantes  de Quintero se  dieron cita  a las 9:00 am  en la plaza, del así mismo lugar, estando presente además,  la Señora María Guadalupe Portales Pérez, familiar del Lic. Zeferino Fajardo Luna  montando  una guardia de honor.</a:t>
            </a:r>
          </a:p>
          <a:p>
            <a:pPr algn="just"/>
            <a:endParaRPr lang="es-MX" dirty="0">
              <a:solidFill>
                <a:srgbClr val="660033"/>
              </a:solidFill>
            </a:endParaRPr>
          </a:p>
          <a:p>
            <a:pPr algn="just"/>
            <a:r>
              <a:rPr lang="es-MX" dirty="0">
                <a:solidFill>
                  <a:srgbClr val="660033"/>
                </a:solidFill>
              </a:rPr>
              <a:t> En su discurso oficial la presidenta enfatizó sobre la importancia social  que  tiene la  promulgación  de la Constitución  de 1917    la cual sentó las bases   a las  políticas económicas, educativas,  laborales y sociales dando certidumbre   y crecimiento al México actual. </a:t>
            </a:r>
          </a:p>
        </p:txBody>
      </p:sp>
    </p:spTree>
    <p:extLst>
      <p:ext uri="{BB962C8B-B14F-4D97-AF65-F5344CB8AC3E}">
        <p14:creationId xmlns:p14="http://schemas.microsoft.com/office/powerpoint/2010/main" val="316506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1EA6C-F959-A4B0-2CA8-9DCBB38C9D92}"/>
              </a:ext>
            </a:extLst>
          </p:cNvPr>
          <p:cNvSpPr>
            <a:spLocks noGrp="1"/>
          </p:cNvSpPr>
          <p:nvPr>
            <p:ph type="title"/>
          </p:nvPr>
        </p:nvSpPr>
        <p:spPr>
          <a:xfrm>
            <a:off x="838200" y="365125"/>
            <a:ext cx="10515600" cy="1016203"/>
          </a:xfrm>
        </p:spPr>
        <p:txBody>
          <a:bodyPr/>
          <a:lstStyle/>
          <a:p>
            <a:pPr algn="ctr"/>
            <a:r>
              <a:rPr lang="es-MX" sz="4000" b="1" dirty="0">
                <a:solidFill>
                  <a:srgbClr val="660033"/>
                </a:solidFill>
              </a:rPr>
              <a:t>La Constitución de 1917</a:t>
            </a:r>
          </a:p>
        </p:txBody>
      </p:sp>
      <p:sp>
        <p:nvSpPr>
          <p:cNvPr id="3" name="Marcador de contenido 2">
            <a:extLst>
              <a:ext uri="{FF2B5EF4-FFF2-40B4-BE49-F238E27FC236}">
                <a16:creationId xmlns:a16="http://schemas.microsoft.com/office/drawing/2014/main" id="{07580C17-08A2-F0D1-C49A-61BDC0AB59E1}"/>
              </a:ext>
            </a:extLst>
          </p:cNvPr>
          <p:cNvSpPr>
            <a:spLocks noGrp="1"/>
          </p:cNvSpPr>
          <p:nvPr>
            <p:ph idx="1"/>
          </p:nvPr>
        </p:nvSpPr>
        <p:spPr>
          <a:xfrm>
            <a:off x="838199" y="1468877"/>
            <a:ext cx="10611255" cy="4708086"/>
          </a:xfrm>
        </p:spPr>
        <p:txBody>
          <a:bodyPr>
            <a:normAutofit fontScale="70000" lnSpcReduction="20000"/>
          </a:bodyPr>
          <a:lstStyle/>
          <a:p>
            <a:pPr algn="just"/>
            <a:r>
              <a:rPr lang="es-MX" sz="2900" dirty="0">
                <a:solidFill>
                  <a:srgbClr val="660033"/>
                </a:solidFill>
              </a:rPr>
              <a:t>La Constitución Política de los Estados Unidos Mexicanos de 1917 es la carta magna y norma fundamental, establecida para regir jurídicamente al país, la cual fija los límites y define las relaciones entre los poderes de la federación (poder legislativo, ejecutivo y judicial), entre los tres órdenes diferenciados de gobierno (federal, estatal y municipal), y entre todos aquellos y los ciudadanos. Así mismo, fija las bases para el gobierno y para la organización de las instituciones en que el poder se asienta y establece el pacto social supremo de la sociedad, los derechos y los deberes del pueblo mexicano.</a:t>
            </a:r>
          </a:p>
          <a:p>
            <a:pPr algn="just"/>
            <a:endParaRPr lang="es-MX" sz="2900" dirty="0">
              <a:solidFill>
                <a:srgbClr val="660033"/>
              </a:solidFill>
            </a:endParaRPr>
          </a:p>
          <a:p>
            <a:pPr algn="just"/>
            <a:r>
              <a:rPr lang="es-MX" sz="2900" dirty="0">
                <a:solidFill>
                  <a:srgbClr val="660033"/>
                </a:solidFill>
              </a:rPr>
              <a:t>La Constitución de 1917 es una aportación de la tradición jurídica mexicana al constitucionalismo universal, dado que fue la primera Constitución de la historia que incluyó derechos sociales, expresados en los artículos 3, 27 y 123, producto de las demandas de las clases populares que protagonizaron la Revolución mexicana.</a:t>
            </a:r>
          </a:p>
          <a:p>
            <a:pPr algn="just"/>
            <a:endParaRPr lang="es-MX" sz="2900" dirty="0">
              <a:solidFill>
                <a:srgbClr val="660033"/>
              </a:solidFill>
            </a:endParaRPr>
          </a:p>
          <a:p>
            <a:pPr algn="just"/>
            <a:r>
              <a:rPr lang="es-MX" sz="2900" dirty="0">
                <a:solidFill>
                  <a:srgbClr val="660033"/>
                </a:solidFill>
              </a:rPr>
              <a:t>En total, el texto constitucional cuenta con nueve títulos que contienen 136 artículos y 19 transitorios. El texto sigue los lineamientos clásicos de las doctrinas políticas al contar con una parte dogmática, que abarca los primeros 38 artículos que establecen derechos y obligaciones, y una parte orgánica, contenida en los 98 artículos restantes, que define la organización de los poderes públicos.</a:t>
            </a:r>
          </a:p>
          <a:p>
            <a:endParaRPr lang="es-MX" dirty="0"/>
          </a:p>
        </p:txBody>
      </p:sp>
    </p:spTree>
    <p:extLst>
      <p:ext uri="{BB962C8B-B14F-4D97-AF65-F5344CB8AC3E}">
        <p14:creationId xmlns:p14="http://schemas.microsoft.com/office/powerpoint/2010/main" val="400091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22B64-2E04-4857-8AAE-47F53123C7D5}"/>
              </a:ext>
            </a:extLst>
          </p:cNvPr>
          <p:cNvSpPr>
            <a:spLocks noGrp="1"/>
          </p:cNvSpPr>
          <p:nvPr>
            <p:ph type="title"/>
          </p:nvPr>
        </p:nvSpPr>
        <p:spPr/>
        <p:txBody>
          <a:bodyPr/>
          <a:lstStyle/>
          <a:p>
            <a:r>
              <a:rPr lang="es-MX" b="1" dirty="0">
                <a:solidFill>
                  <a:srgbClr val="660033"/>
                </a:solidFill>
              </a:rPr>
              <a:t>Línea del tiempo de la constitución  y </a:t>
            </a:r>
            <a:r>
              <a:rPr lang="es-MX" b="1">
                <a:solidFill>
                  <a:srgbClr val="660033"/>
                </a:solidFill>
              </a:rPr>
              <a:t>las transformaciones </a:t>
            </a:r>
            <a:r>
              <a:rPr lang="es-MX" b="1" dirty="0">
                <a:solidFill>
                  <a:srgbClr val="660033"/>
                </a:solidFill>
              </a:rPr>
              <a:t>sociales </a:t>
            </a:r>
          </a:p>
        </p:txBody>
      </p:sp>
      <p:pic>
        <p:nvPicPr>
          <p:cNvPr id="4" name="Marcador de contenido 3">
            <a:extLst>
              <a:ext uri="{FF2B5EF4-FFF2-40B4-BE49-F238E27FC236}">
                <a16:creationId xmlns:a16="http://schemas.microsoft.com/office/drawing/2014/main" id="{8DA76CFC-2F25-945A-B2CE-0801C9264F3A}"/>
              </a:ext>
            </a:extLst>
          </p:cNvPr>
          <p:cNvPicPr>
            <a:picLocks noGrp="1" noChangeAspect="1"/>
          </p:cNvPicPr>
          <p:nvPr>
            <p:ph idx="1"/>
          </p:nvPr>
        </p:nvPicPr>
        <p:blipFill>
          <a:blip r:embed="rId2"/>
          <a:stretch>
            <a:fillRect/>
          </a:stretch>
        </p:blipFill>
        <p:spPr>
          <a:xfrm>
            <a:off x="1215956" y="1903446"/>
            <a:ext cx="7532311" cy="4351338"/>
          </a:xfrm>
          <a:prstGeom prst="rect">
            <a:avLst/>
          </a:prstGeom>
        </p:spPr>
      </p:pic>
      <p:sp>
        <p:nvSpPr>
          <p:cNvPr id="3" name="CuadroTexto 2">
            <a:extLst>
              <a:ext uri="{FF2B5EF4-FFF2-40B4-BE49-F238E27FC236}">
                <a16:creationId xmlns:a16="http://schemas.microsoft.com/office/drawing/2014/main" id="{EBED732B-52F6-F414-C6EA-29201C5A52E8}"/>
              </a:ext>
            </a:extLst>
          </p:cNvPr>
          <p:cNvSpPr txBox="1"/>
          <p:nvPr/>
        </p:nvSpPr>
        <p:spPr>
          <a:xfrm rot="10800000" flipH="1" flipV="1">
            <a:off x="97278" y="2315225"/>
            <a:ext cx="1284052" cy="1631216"/>
          </a:xfrm>
          <a:prstGeom prst="rect">
            <a:avLst/>
          </a:prstGeom>
          <a:noFill/>
        </p:spPr>
        <p:txBody>
          <a:bodyPr wrap="square" rtlCol="0">
            <a:spAutoFit/>
          </a:bodyPr>
          <a:lstStyle/>
          <a:p>
            <a:pPr algn="just"/>
            <a:r>
              <a:rPr lang="es-MX" sz="1200" b="1" dirty="0">
                <a:solidFill>
                  <a:srgbClr val="660033"/>
                </a:solidFill>
              </a:rPr>
              <a:t>-</a:t>
            </a:r>
            <a:r>
              <a:rPr lang="es-MX" sz="1100" b="1" dirty="0">
                <a:solidFill>
                  <a:srgbClr val="660033"/>
                </a:solidFill>
                <a:latin typeface="Arial" panose="020B0604020202020204" pitchFamily="34" charset="0"/>
                <a:cs typeface="Arial" panose="020B0604020202020204" pitchFamily="34" charset="0"/>
              </a:rPr>
              <a:t>Primera transformación,  movimiento de independencia de  1810.</a:t>
            </a:r>
          </a:p>
          <a:p>
            <a:pPr algn="just"/>
            <a:endParaRPr lang="es-MX" sz="1100" b="1" dirty="0">
              <a:solidFill>
                <a:srgbClr val="660033"/>
              </a:solidFill>
              <a:latin typeface="Arial" panose="020B0604020202020204" pitchFamily="34" charset="0"/>
              <a:cs typeface="Arial" panose="020B0604020202020204" pitchFamily="34" charset="0"/>
            </a:endParaRPr>
          </a:p>
          <a:p>
            <a:pPr algn="just"/>
            <a:r>
              <a:rPr lang="es-MX" sz="1100" b="1" dirty="0">
                <a:solidFill>
                  <a:srgbClr val="660033"/>
                </a:solidFill>
                <a:latin typeface="Arial" panose="020B0604020202020204" pitchFamily="34" charset="0"/>
                <a:cs typeface="Arial" panose="020B0604020202020204" pitchFamily="34" charset="0"/>
              </a:rPr>
              <a:t>Entra vigor  la constitución  de 1812</a:t>
            </a:r>
          </a:p>
        </p:txBody>
      </p:sp>
      <p:cxnSp>
        <p:nvCxnSpPr>
          <p:cNvPr id="6" name="Conector recto de flecha 5">
            <a:extLst>
              <a:ext uri="{FF2B5EF4-FFF2-40B4-BE49-F238E27FC236}">
                <a16:creationId xmlns:a16="http://schemas.microsoft.com/office/drawing/2014/main" id="{A90E17B6-49CF-1709-FB0B-319D3ED368D8}"/>
              </a:ext>
            </a:extLst>
          </p:cNvPr>
          <p:cNvCxnSpPr/>
          <p:nvPr/>
        </p:nvCxnSpPr>
        <p:spPr>
          <a:xfrm>
            <a:off x="1274323" y="3326860"/>
            <a:ext cx="107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C37CDB6-E3B8-D922-D588-01A9999782D2}"/>
              </a:ext>
            </a:extLst>
          </p:cNvPr>
          <p:cNvSpPr txBox="1"/>
          <p:nvPr/>
        </p:nvSpPr>
        <p:spPr>
          <a:xfrm>
            <a:off x="9202366" y="2762655"/>
            <a:ext cx="2073613" cy="4185761"/>
          </a:xfrm>
          <a:prstGeom prst="rect">
            <a:avLst/>
          </a:prstGeom>
          <a:noFill/>
        </p:spPr>
        <p:txBody>
          <a:bodyPr wrap="square" rtlCol="0">
            <a:spAutoFit/>
          </a:bodyPr>
          <a:lstStyle/>
          <a:p>
            <a:pPr algn="just"/>
            <a:r>
              <a:rPr lang="es-MX" sz="1400" dirty="0">
                <a:solidFill>
                  <a:srgbClr val="660033"/>
                </a:solidFill>
              </a:rPr>
              <a:t>- </a:t>
            </a:r>
            <a:r>
              <a:rPr lang="es-MX" sz="1400" b="1" dirty="0">
                <a:solidFill>
                  <a:srgbClr val="660033"/>
                </a:solidFill>
              </a:rPr>
              <a:t>Segunda trasformación,  después de la leyes de reforma de Benito Juárez   </a:t>
            </a:r>
          </a:p>
          <a:p>
            <a:pPr algn="just"/>
            <a:r>
              <a:rPr lang="es-MX" sz="1400" b="1" dirty="0">
                <a:solidFill>
                  <a:srgbClr val="660033"/>
                </a:solidFill>
              </a:rPr>
              <a:t>entra en vigor la constitución 1857</a:t>
            </a:r>
          </a:p>
          <a:p>
            <a:pPr algn="just"/>
            <a:endParaRPr lang="es-MX" sz="1400" b="1" dirty="0">
              <a:solidFill>
                <a:srgbClr val="660033"/>
              </a:solidFill>
            </a:endParaRPr>
          </a:p>
          <a:p>
            <a:pPr algn="just"/>
            <a:r>
              <a:rPr lang="es-MX" sz="1400" b="1" dirty="0">
                <a:solidFill>
                  <a:srgbClr val="660033"/>
                </a:solidFill>
              </a:rPr>
              <a:t>- Tercera transformación,  después de la revolución mexicana de 1910  .Entra  en vigor la   constitución de 1917</a:t>
            </a:r>
          </a:p>
          <a:p>
            <a:pPr algn="just"/>
            <a:endParaRPr lang="es-MX" sz="1400" b="1" dirty="0">
              <a:solidFill>
                <a:srgbClr val="660033"/>
              </a:solidFill>
            </a:endParaRPr>
          </a:p>
          <a:p>
            <a:pPr algn="just"/>
            <a:r>
              <a:rPr lang="es-MX" sz="1400" b="1" dirty="0">
                <a:solidFill>
                  <a:srgbClr val="660033"/>
                </a:solidFill>
              </a:rPr>
              <a:t>- Y la 4T  entra en vigor  en 2018 con las políticas    de programas sociales de beneficio para el pueblo mexicano , ha sido una transformación  no bélica, solo   social.  </a:t>
            </a:r>
          </a:p>
        </p:txBody>
      </p:sp>
      <p:cxnSp>
        <p:nvCxnSpPr>
          <p:cNvPr id="9" name="Conector recto de flecha 8">
            <a:extLst>
              <a:ext uri="{FF2B5EF4-FFF2-40B4-BE49-F238E27FC236}">
                <a16:creationId xmlns:a16="http://schemas.microsoft.com/office/drawing/2014/main" id="{493E94E1-58C7-F107-2739-86B9DD44B050}"/>
              </a:ext>
            </a:extLst>
          </p:cNvPr>
          <p:cNvCxnSpPr>
            <a:cxnSpLocks/>
          </p:cNvCxnSpPr>
          <p:nvPr/>
        </p:nvCxnSpPr>
        <p:spPr>
          <a:xfrm flipH="1">
            <a:off x="6877455" y="2928026"/>
            <a:ext cx="2480554" cy="39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960E8F3-B265-7F67-5B8E-31E8441A61AC}"/>
              </a:ext>
            </a:extLst>
          </p:cNvPr>
          <p:cNvCxnSpPr/>
          <p:nvPr/>
        </p:nvCxnSpPr>
        <p:spPr>
          <a:xfrm flipH="1" flipV="1">
            <a:off x="8385243" y="3429000"/>
            <a:ext cx="846306" cy="851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5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DF6CF67-A904-C29B-5012-0C81DE1D3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864" y="4913792"/>
            <a:ext cx="2799080" cy="1736090"/>
          </a:xfrm>
          <a:prstGeom prst="rect">
            <a:avLst/>
          </a:prstGeom>
        </p:spPr>
      </p:pic>
      <p:pic>
        <p:nvPicPr>
          <p:cNvPr id="3" name="Imagen 2">
            <a:extLst>
              <a:ext uri="{FF2B5EF4-FFF2-40B4-BE49-F238E27FC236}">
                <a16:creationId xmlns:a16="http://schemas.microsoft.com/office/drawing/2014/main" id="{0D9CB48D-B0F1-4576-8234-C64DF0A9FF7C}"/>
              </a:ext>
            </a:extLst>
          </p:cNvPr>
          <p:cNvPicPr>
            <a:picLocks noChangeAspect="1"/>
          </p:cNvPicPr>
          <p:nvPr/>
        </p:nvPicPr>
        <p:blipFill>
          <a:blip r:embed="rId3"/>
          <a:stretch>
            <a:fillRect/>
          </a:stretch>
        </p:blipFill>
        <p:spPr>
          <a:xfrm>
            <a:off x="7854665" y="2750347"/>
            <a:ext cx="3700593" cy="2036986"/>
          </a:xfrm>
          <a:prstGeom prst="rect">
            <a:avLst/>
          </a:prstGeom>
        </p:spPr>
      </p:pic>
      <p:sp>
        <p:nvSpPr>
          <p:cNvPr id="7" name="CuadroTexto 6">
            <a:extLst>
              <a:ext uri="{FF2B5EF4-FFF2-40B4-BE49-F238E27FC236}">
                <a16:creationId xmlns:a16="http://schemas.microsoft.com/office/drawing/2014/main" id="{7CF6D6AB-B079-DF66-E3ED-099033DD929E}"/>
              </a:ext>
            </a:extLst>
          </p:cNvPr>
          <p:cNvSpPr txBox="1"/>
          <p:nvPr/>
        </p:nvSpPr>
        <p:spPr>
          <a:xfrm>
            <a:off x="544749" y="1997839"/>
            <a:ext cx="6731540" cy="5078313"/>
          </a:xfrm>
          <a:prstGeom prst="rect">
            <a:avLst/>
          </a:prstGeom>
          <a:noFill/>
        </p:spPr>
        <p:txBody>
          <a:bodyPr wrap="square">
            <a:spAutoFit/>
          </a:bodyPr>
          <a:lstStyle/>
          <a:p>
            <a:pPr algn="just"/>
            <a:r>
              <a:rPr lang="es-MX" dirty="0">
                <a:solidFill>
                  <a:srgbClr val="660033"/>
                </a:solidFill>
              </a:rPr>
              <a:t>El Lic. Zeferino Fajardo Luna,  Nació en Quintero   el 26 de agosto de 1885;  sus padres fueron Doña Pascuala Luna de Fajardo y Don Juan Ignacio  Fajardo.</a:t>
            </a:r>
          </a:p>
          <a:p>
            <a:pPr algn="just"/>
            <a:r>
              <a:rPr lang="es-MX" sz="1800" dirty="0">
                <a:solidFill>
                  <a:srgbClr val="660033"/>
                </a:solidFill>
                <a:effectLst/>
                <a:ea typeface="Calibri" panose="020F0502020204030204" pitchFamily="34" charset="0"/>
              </a:rPr>
              <a:t>. En 1912 contrajo matrimonio civil y religioso con la </a:t>
            </a:r>
            <a:r>
              <a:rPr lang="es-MX" sz="1800" dirty="0" err="1">
                <a:solidFill>
                  <a:srgbClr val="660033"/>
                </a:solidFill>
                <a:effectLst/>
                <a:ea typeface="Calibri" panose="020F0502020204030204" pitchFamily="34" charset="0"/>
              </a:rPr>
              <a:t>Srita</a:t>
            </a:r>
            <a:r>
              <a:rPr lang="es-MX" sz="1800" dirty="0">
                <a:solidFill>
                  <a:srgbClr val="660033"/>
                </a:solidFill>
                <a:effectLst/>
                <a:ea typeface="Calibri" panose="020F0502020204030204" pitchFamily="34" charset="0"/>
              </a:rPr>
              <a:t>.   Josefina Flores Olvera, originaria de la Cd. de Monterrey N.L. con quien procreó una hija   Emma Josefina, casada con el Señor Jesús Hinojosa Silva quienes a su vez tuvieron 8 hijos.</a:t>
            </a:r>
          </a:p>
          <a:p>
            <a:pPr algn="just"/>
            <a:r>
              <a:rPr kumimoji="0" lang="es-MX" sz="1800" b="0" i="0" u="none" strike="noStrike" kern="1200" cap="none" spc="0" normalizeH="0" baseline="0" noProof="0" dirty="0">
                <a:ln>
                  <a:noFill/>
                </a:ln>
                <a:solidFill>
                  <a:srgbClr val="660033"/>
                </a:solidFill>
                <a:effectLst/>
                <a:uLnTx/>
                <a:uFillTx/>
                <a:latin typeface="Calibri" panose="020F0502020204030204"/>
                <a:ea typeface="Calibri" panose="020F0502020204030204" pitchFamily="34" charset="0"/>
                <a:cs typeface="+mn-cs"/>
              </a:rPr>
              <a:t>Sus hermanos Mayores fueron Dámaso. Crescencio, Francisca, Martha, Hermenegilda y Luis quien murió muy niño. Siendo Zeferino el menor de la familia</a:t>
            </a:r>
            <a:endParaRPr lang="es-MX" dirty="0">
              <a:solidFill>
                <a:srgbClr val="660033"/>
              </a:solidFill>
            </a:endParaRPr>
          </a:p>
          <a:p>
            <a:endParaRPr lang="es-MX" dirty="0">
              <a:solidFill>
                <a:srgbClr val="660033"/>
              </a:solidFill>
            </a:endParaRPr>
          </a:p>
          <a:p>
            <a:endParaRPr lang="es-MX" dirty="0">
              <a:solidFill>
                <a:srgbClr val="660033"/>
              </a:solidFill>
            </a:endParaRPr>
          </a:p>
          <a:p>
            <a:pPr algn="r"/>
            <a:r>
              <a:rPr lang="es-MX" i="1" dirty="0">
                <a:solidFill>
                  <a:srgbClr val="660033"/>
                </a:solidFill>
              </a:rPr>
              <a:t>En esta casa nació el 25 de agosto de 1885 y vivió el Constituyente Lic. Zeferino Fajardo Luna ubicada por la calle principal Tamaulipas esquina con Juan José de la Garza en Quintero, Municipio de El Mante</a:t>
            </a:r>
          </a:p>
          <a:p>
            <a:pPr algn="r"/>
            <a:endParaRPr lang="es-MX" i="1" dirty="0">
              <a:solidFill>
                <a:srgbClr val="660033"/>
              </a:solidFill>
            </a:endParaRPr>
          </a:p>
          <a:p>
            <a:endParaRPr lang="es-MX" dirty="0"/>
          </a:p>
          <a:p>
            <a:endParaRPr lang="es-MX" dirty="0"/>
          </a:p>
        </p:txBody>
      </p:sp>
      <p:pic>
        <p:nvPicPr>
          <p:cNvPr id="9" name="Imagen 8">
            <a:extLst>
              <a:ext uri="{FF2B5EF4-FFF2-40B4-BE49-F238E27FC236}">
                <a16:creationId xmlns:a16="http://schemas.microsoft.com/office/drawing/2014/main" id="{421348FC-9822-4D8B-FEDC-7924B72EE9CB}"/>
              </a:ext>
            </a:extLst>
          </p:cNvPr>
          <p:cNvPicPr>
            <a:picLocks noChangeAspect="1"/>
          </p:cNvPicPr>
          <p:nvPr/>
        </p:nvPicPr>
        <p:blipFill>
          <a:blip r:embed="rId4"/>
          <a:stretch>
            <a:fillRect/>
          </a:stretch>
        </p:blipFill>
        <p:spPr>
          <a:xfrm>
            <a:off x="1328834" y="734568"/>
            <a:ext cx="7970808" cy="1021404"/>
          </a:xfrm>
          <a:prstGeom prst="rect">
            <a:avLst/>
          </a:prstGeom>
        </p:spPr>
      </p:pic>
    </p:spTree>
    <p:extLst>
      <p:ext uri="{BB962C8B-B14F-4D97-AF65-F5344CB8AC3E}">
        <p14:creationId xmlns:p14="http://schemas.microsoft.com/office/powerpoint/2010/main" val="249114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69355E4-D228-7881-592F-57C870D99102}"/>
              </a:ext>
            </a:extLst>
          </p:cNvPr>
          <p:cNvSpPr txBox="1"/>
          <p:nvPr/>
        </p:nvSpPr>
        <p:spPr>
          <a:xfrm>
            <a:off x="2013626" y="153712"/>
            <a:ext cx="7127941" cy="56614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Estudios </a:t>
            </a:r>
            <a:endParaRPr kumimoji="0" lang="es-MX" sz="1600" b="0" i="0" u="none" strike="noStrike" kern="1200" cap="none" spc="0" normalizeH="0" baseline="0" noProof="0" dirty="0">
              <a:ln>
                <a:noFill/>
              </a:ln>
              <a:solidFill>
                <a:srgbClr val="6600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Su primaria la cursó en la única escuela que existía en Quintero siendo el Director el Profesor Mario Gómez;  su tiempo lo repartía en asistir a la escuela y en vender pan que su mamá elaboraba.</a:t>
            </a:r>
            <a:endParaRPr kumimoji="0" lang="es-MX" sz="1600" b="0" i="0" u="none" strike="noStrike" kern="1200" cap="none" spc="0" normalizeH="0" baseline="0" noProof="0" dirty="0">
              <a:ln>
                <a:noFill/>
              </a:ln>
              <a:solidFill>
                <a:srgbClr val="6600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A los 15 años terminó su primaria y a insistencia del Prof. Gómez que veía en él inteligencia y deseos de aprender partió para Ciudad Victoria Capital del Estado.</a:t>
            </a:r>
            <a:endParaRPr kumimoji="0" lang="es-MX" sz="1600" b="0" i="0" u="none" strike="noStrike" kern="1200" cap="none" spc="0" normalizeH="0" baseline="0" noProof="0" dirty="0">
              <a:ln>
                <a:noFill/>
              </a:ln>
              <a:solidFill>
                <a:srgbClr val="6600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 El 1° de septiembre de 1900, ingresó al Instituto Científico y Literario, donde hizo sus estudios normalistas; terminó la carrera de magisterio en el año de 1904. Empezando a prestar sus servicios en la escuela anexa a la normal donde permaneció tres años. Pasando luego a dirigir Escuelas Primarias en Aldama e Hidalgo, Tamaulipas. </a:t>
            </a:r>
            <a:endParaRPr kumimoji="0" lang="es-MX" sz="1600" b="0" i="0" u="none" strike="noStrike" kern="1200" cap="none" spc="0" normalizeH="0" baseline="0" noProof="0" dirty="0">
              <a:ln>
                <a:noFill/>
              </a:ln>
              <a:solidFill>
                <a:srgbClr val="6600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En 1908 ingresó a la preparatoria pasando después a la Escuela de Jurisprudencia. En la cual los estudios y materias eran iguales a los de la Escuela Nacional de la Jurisprudencia.</a:t>
            </a:r>
            <a:endParaRPr kumimoji="0" lang="es-MX" sz="1600" b="0" i="0" u="none" strike="noStrike" kern="1200" cap="none" spc="0" normalizeH="0" baseline="0" noProof="0" dirty="0">
              <a:ln>
                <a:noFill/>
              </a:ln>
              <a:solidFill>
                <a:srgbClr val="6600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lang="es-MX" dirty="0"/>
          </a:p>
        </p:txBody>
      </p:sp>
    </p:spTree>
    <p:extLst>
      <p:ext uri="{BB962C8B-B14F-4D97-AF65-F5344CB8AC3E}">
        <p14:creationId xmlns:p14="http://schemas.microsoft.com/office/powerpoint/2010/main" val="77922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3D2835-6083-F884-3EF1-DF28DB06EB33}"/>
              </a:ext>
            </a:extLst>
          </p:cNvPr>
          <p:cNvSpPr txBox="1"/>
          <p:nvPr/>
        </p:nvSpPr>
        <p:spPr>
          <a:xfrm>
            <a:off x="291830" y="1361351"/>
            <a:ext cx="6760723" cy="5126981"/>
          </a:xfrm>
          <a:prstGeom prst="rect">
            <a:avLst/>
          </a:prstGeom>
          <a:noFill/>
        </p:spPr>
        <p:txBody>
          <a:bodyPr wrap="square">
            <a:spAutoFit/>
          </a:bodyPr>
          <a:lstStyle/>
          <a:p>
            <a:pPr algn="just">
              <a:lnSpc>
                <a:spcPct val="107000"/>
              </a:lnSpc>
              <a:spcAft>
                <a:spcPts val="800"/>
              </a:spcAft>
            </a:pPr>
            <a:r>
              <a:rPr lang="es-MX" sz="1800" dirty="0">
                <a:solidFill>
                  <a:srgbClr val="660033"/>
                </a:solidFill>
                <a:effectLst/>
                <a:ea typeface="Calibri" panose="020F0502020204030204" pitchFamily="34" charset="0"/>
                <a:cs typeface="Times New Roman" panose="02020603050405020304" pitchFamily="18" charset="0"/>
              </a:rPr>
              <a:t>Mientras hacia sus estudios profesionales prestaba sus servicios al Instituto Científico Literario del Estado, como ayudante prefecto. Sub director y profesor en algunas materias como Derecho Constitucional, Económica Política, Raíces Griegas y Latinas, Historia – Patria y Geografía. </a:t>
            </a:r>
            <a:endParaRPr lang="es-MX" sz="1600" dirty="0">
              <a:solidFill>
                <a:srgbClr val="660033"/>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660033"/>
                </a:solidFill>
                <a:effectLst/>
                <a:ea typeface="Calibri" panose="020F0502020204030204" pitchFamily="34" charset="0"/>
                <a:cs typeface="Times New Roman" panose="02020603050405020304" pitchFamily="18" charset="0"/>
              </a:rPr>
              <a:t>Posteriormente fue empleado de una de las Salas de Acuerdos del propio Tribunal y en 1912 Secretario Particular del entonces Gobernador Lic. Matías Guerra, </a:t>
            </a:r>
            <a:endParaRPr lang="es-MX" sz="1600" dirty="0">
              <a:solidFill>
                <a:srgbClr val="660033"/>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660033"/>
                </a:solidFill>
                <a:effectLst/>
                <a:ea typeface="Calibri" panose="020F0502020204030204" pitchFamily="34" charset="0"/>
                <a:cs typeface="Times New Roman" panose="02020603050405020304" pitchFamily="18" charset="0"/>
              </a:rPr>
              <a:t>Después paso a ser Síndico del H. Ayuntamiento de Cd. Victoria, época en que intervino en calidad de ciudadano en los asuntos políticos que se desarrollaron en 1909 a 1912.</a:t>
            </a:r>
          </a:p>
          <a:p>
            <a:pPr algn="just">
              <a:lnSpc>
                <a:spcPct val="107000"/>
              </a:lnSpc>
              <a:spcAft>
                <a:spcPts val="800"/>
              </a:spcAft>
            </a:pPr>
            <a:r>
              <a:rPr lang="es-MX" sz="1800" dirty="0">
                <a:solidFill>
                  <a:srgbClr val="660033"/>
                </a:solidFill>
                <a:effectLst/>
                <a:ea typeface="Calibri" panose="020F0502020204030204" pitchFamily="34" charset="0"/>
              </a:rPr>
              <a:t>Habiendo terminado sus estudios profesionales de abogado en mayo de 1913. Según Titulo expedido el día 20 del mismo mes y año. Durante la Revolución Constitucionalista prestó servicios en el juzgado del  Instituto Militar residente en el Puerto de Tampico y como Juez de la Instancia en el mismo lugar</a:t>
            </a:r>
            <a:endParaRPr lang="es-MX" sz="1600" dirty="0">
              <a:solidFill>
                <a:srgbClr val="660033"/>
              </a:solidFill>
              <a:effectLs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2939763D-EF23-3878-CC49-6E84870BBF5D}"/>
              </a:ext>
            </a:extLst>
          </p:cNvPr>
          <p:cNvPicPr>
            <a:picLocks noChangeAspect="1"/>
          </p:cNvPicPr>
          <p:nvPr/>
        </p:nvPicPr>
        <p:blipFill>
          <a:blip r:embed="rId2"/>
          <a:stretch>
            <a:fillRect/>
          </a:stretch>
        </p:blipFill>
        <p:spPr>
          <a:xfrm>
            <a:off x="7323677" y="991185"/>
            <a:ext cx="3420152" cy="4407666"/>
          </a:xfrm>
          <a:prstGeom prst="rect">
            <a:avLst/>
          </a:prstGeom>
        </p:spPr>
      </p:pic>
      <p:sp>
        <p:nvSpPr>
          <p:cNvPr id="6" name="CuadroTexto 5">
            <a:extLst>
              <a:ext uri="{FF2B5EF4-FFF2-40B4-BE49-F238E27FC236}">
                <a16:creationId xmlns:a16="http://schemas.microsoft.com/office/drawing/2014/main" id="{D03C410D-B309-FA1A-F7BE-EF9C0FAEEB1D}"/>
              </a:ext>
            </a:extLst>
          </p:cNvPr>
          <p:cNvSpPr txBox="1"/>
          <p:nvPr/>
        </p:nvSpPr>
        <p:spPr>
          <a:xfrm>
            <a:off x="7052553" y="4954190"/>
            <a:ext cx="6094378" cy="1074590"/>
          </a:xfrm>
          <a:prstGeom prst="rect">
            <a:avLst/>
          </a:prstGeom>
          <a:noFill/>
        </p:spPr>
        <p:txBody>
          <a:bodyPr wrap="square">
            <a:spAutoFit/>
          </a:bodyPr>
          <a:lstStyle/>
          <a:p>
            <a:pPr algn="just">
              <a:lnSpc>
                <a:spcPct val="107000"/>
              </a:lnSpc>
              <a:spcAft>
                <a:spcPts val="800"/>
              </a:spcAft>
            </a:pPr>
            <a:endParaRPr lang="es-MX" sz="1600" b="1"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b="1" i="1" dirty="0">
                <a:effectLst/>
                <a:latin typeface="Arial" panose="020B0604020202020204" pitchFamily="34" charset="0"/>
                <a:ea typeface="Calibri" panose="020F0502020204030204" pitchFamily="34" charset="0"/>
                <a:cs typeface="Times New Roman" panose="02020603050405020304" pitchFamily="18" charset="0"/>
              </a:rPr>
              <a:t>Título del licenciado en derecho  de</a:t>
            </a:r>
          </a:p>
          <a:p>
            <a:pPr algn="just">
              <a:lnSpc>
                <a:spcPct val="107000"/>
              </a:lnSpc>
              <a:spcAft>
                <a:spcPts val="800"/>
              </a:spcAft>
            </a:pPr>
            <a:r>
              <a:rPr lang="es-MX" sz="1600" b="1" i="1" dirty="0">
                <a:effectLst/>
                <a:latin typeface="Arial" panose="020B0604020202020204" pitchFamily="34" charset="0"/>
                <a:ea typeface="Calibri" panose="020F0502020204030204" pitchFamily="34" charset="0"/>
                <a:cs typeface="Times New Roman" panose="02020603050405020304" pitchFamily="18" charset="0"/>
              </a:rPr>
              <a:t> Zeferino  Fajardo Luna </a:t>
            </a:r>
            <a:endParaRPr lang="es-MX" sz="16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9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554EC81-5AAA-FDD2-E99A-006F5E37A15B}"/>
              </a:ext>
            </a:extLst>
          </p:cNvPr>
          <p:cNvSpPr txBox="1"/>
          <p:nvPr/>
        </p:nvSpPr>
        <p:spPr>
          <a:xfrm>
            <a:off x="515566" y="622571"/>
            <a:ext cx="6848272" cy="3608295"/>
          </a:xfrm>
          <a:prstGeom prst="rect">
            <a:avLst/>
          </a:prstGeom>
          <a:noFill/>
        </p:spPr>
        <p:txBody>
          <a:bodyPr wrap="square">
            <a:spAutoFit/>
          </a:bodyPr>
          <a:lstStyle/>
          <a:p>
            <a:pPr algn="just">
              <a:lnSpc>
                <a:spcPct val="107000"/>
              </a:lnSpc>
              <a:spcAft>
                <a:spcPts val="800"/>
              </a:spcAft>
            </a:pPr>
            <a:r>
              <a:rPr lang="es-MX" sz="1600" dirty="0">
                <a:solidFill>
                  <a:srgbClr val="660033"/>
                </a:solidFill>
                <a:effectLst/>
                <a:ea typeface="Calibri" panose="020F0502020204030204" pitchFamily="34" charset="0"/>
                <a:cs typeface="Times New Roman" panose="02020603050405020304" pitchFamily="18" charset="0"/>
              </a:rPr>
              <a:t>En 1916 en virtud de la convocatoria expedida por el C. Primer Jefe del Ejército Constitucionalista Don Venustiano Carranza resultó	 electo Diputado por el 2° Distrito Electoral del Estado, al congreso constituyente que se reunió en la Cd. de Querétaro en 1916 – 1917, en cuyo carácter firmo la constitución política de los Estados Unidos Mexicanos, el 5 de febrero de 1917, habiendo tenido brillantes intervenciones en lo que se refiere a las garantías a la persona y a la propiedad, a la libertad de enseñanza y a la libertad de imprenta. </a:t>
            </a:r>
          </a:p>
          <a:p>
            <a:pPr algn="just">
              <a:lnSpc>
                <a:spcPct val="107000"/>
              </a:lnSpc>
              <a:spcAft>
                <a:spcPts val="800"/>
              </a:spcAft>
            </a:pPr>
            <a:r>
              <a:rPr lang="es-MX" sz="1600" dirty="0">
                <a:solidFill>
                  <a:srgbClr val="660033"/>
                </a:solidFill>
                <a:effectLst/>
                <a:ea typeface="Calibri" panose="020F0502020204030204" pitchFamily="34" charset="0"/>
                <a:cs typeface="Times New Roman" panose="02020603050405020304" pitchFamily="18" charset="0"/>
              </a:rPr>
              <a:t>Durante las primeras elecciones para integrar los Poderes Constitucionales del Edo. De Tamaulipas  resultó electo Diputado por el Distrito Electoral de Xicoténcatl. Posteriormente obtuvo el Fiat de Notario Público con el ejército en la Ciudad y Puerto de Tampico habiendo formado parte del Primer Consejo de Notarios que se fundó en el mismo puerto: ejerciendo su profesión hasta el año de 1927. </a:t>
            </a:r>
          </a:p>
        </p:txBody>
      </p:sp>
      <p:pic>
        <p:nvPicPr>
          <p:cNvPr id="5" name="Imagen 4">
            <a:extLst>
              <a:ext uri="{FF2B5EF4-FFF2-40B4-BE49-F238E27FC236}">
                <a16:creationId xmlns:a16="http://schemas.microsoft.com/office/drawing/2014/main" id="{4865EAC8-4E00-7CB5-6E2E-18534E2B10E7}"/>
              </a:ext>
            </a:extLst>
          </p:cNvPr>
          <p:cNvPicPr>
            <a:picLocks noChangeAspect="1"/>
          </p:cNvPicPr>
          <p:nvPr/>
        </p:nvPicPr>
        <p:blipFill>
          <a:blip r:embed="rId2"/>
          <a:stretch>
            <a:fillRect/>
          </a:stretch>
        </p:blipFill>
        <p:spPr>
          <a:xfrm>
            <a:off x="7532253" y="556568"/>
            <a:ext cx="4066360" cy="2068850"/>
          </a:xfrm>
          <a:prstGeom prst="rect">
            <a:avLst/>
          </a:prstGeom>
        </p:spPr>
      </p:pic>
      <p:sp>
        <p:nvSpPr>
          <p:cNvPr id="7" name="Rectangle 1">
            <a:extLst>
              <a:ext uri="{FF2B5EF4-FFF2-40B4-BE49-F238E27FC236}">
                <a16:creationId xmlns:a16="http://schemas.microsoft.com/office/drawing/2014/main" id="{F113284F-0356-C414-102F-73936C0D3026}"/>
              </a:ext>
            </a:extLst>
          </p:cNvPr>
          <p:cNvSpPr>
            <a:spLocks noChangeArrowheads="1"/>
          </p:cNvSpPr>
          <p:nvPr/>
        </p:nvSpPr>
        <p:spPr bwMode="auto">
          <a:xfrm>
            <a:off x="0" y="-654025"/>
            <a:ext cx="1147750" cy="1308050"/>
          </a:xfrm>
          <a:prstGeom prst="rect">
            <a:avLst/>
          </a:prstGeom>
          <a:solidFill>
            <a:srgbClr val="F8F4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900" b="1" i="0" u="sng" strike="noStrike" cap="none" normalizeH="0" baseline="0" dirty="0">
                <a:ln>
                  <a:noFill/>
                </a:ln>
                <a:solidFill>
                  <a:srgbClr val="3C51B4"/>
                </a:solidFill>
                <a:effectLst/>
                <a:latin typeface="Roboto" panose="02000000000000000000" pitchFamily="2" charset="0"/>
                <a:hlinkClick r:id="rId3"/>
              </a:rPr>
              <a:t>Zeferino Fajardo</a:t>
            </a:r>
            <a:endParaRPr kumimoji="0" lang="es-MX" altLang="es-MX" sz="900" b="0" i="0" u="sng" strike="noStrike" cap="none" normalizeH="0" baseline="0" dirty="0">
              <a:ln>
                <a:noFill/>
              </a:ln>
              <a:solidFill>
                <a:srgbClr val="3C51B4"/>
              </a:solidFill>
              <a:effectLst/>
              <a:latin typeface="Roboto" panose="02000000000000000000" pitchFamily="2" charset="0"/>
              <a:hlinkClick r:id="rId3"/>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900" b="1" i="0" u="sng" strike="noStrike" cap="none" normalizeH="0" baseline="0" dirty="0">
                <a:ln>
                  <a:noFill/>
                </a:ln>
                <a:solidFill>
                  <a:srgbClr val="3C51B4"/>
                </a:solidFill>
                <a:effectLst/>
                <a:latin typeface="Roboto" panose="02000000000000000000" pitchFamily="2" charset="0"/>
                <a:hlinkClick r:id="rId3"/>
              </a:rPr>
              <a:t>Emiliano P. </a:t>
            </a:r>
            <a:r>
              <a:rPr kumimoji="0" lang="es-MX" altLang="es-MX" sz="900" b="1" i="0" u="sng" strike="noStrike" cap="none" normalizeH="0" baseline="0" dirty="0" err="1">
                <a:ln>
                  <a:noFill/>
                </a:ln>
                <a:solidFill>
                  <a:srgbClr val="3C51B4"/>
                </a:solidFill>
                <a:effectLst/>
                <a:latin typeface="Roboto" panose="02000000000000000000" pitchFamily="2" charset="0"/>
                <a:hlinkClick r:id="rId3"/>
              </a:rPr>
              <a:t>Nafarrete</a:t>
            </a:r>
            <a:endParaRPr kumimoji="0" lang="es-MX" altLang="es-MX" sz="900" b="0" i="0" u="sng" strike="noStrike" cap="none" normalizeH="0" baseline="0" dirty="0">
              <a:ln>
                <a:noFill/>
              </a:ln>
              <a:solidFill>
                <a:srgbClr val="3C51B4"/>
              </a:solidFill>
              <a:effectLst/>
              <a:latin typeface="Roboto" panose="02000000000000000000" pitchFamily="2" charset="0"/>
              <a:hlinkClick r:id="rId3"/>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900" b="1" i="0" u="none" strike="noStrike" cap="none" normalizeH="0" baseline="0" dirty="0">
                <a:ln>
                  <a:noFill/>
                </a:ln>
                <a:solidFill>
                  <a:srgbClr val="3C51B4"/>
                </a:solidFill>
                <a:effectLst/>
                <a:latin typeface="Roboto" panose="02000000000000000000" pitchFamily="2" charset="0"/>
                <a:hlinkClick r:id="rId3"/>
              </a:rPr>
              <a:t>Fortunato de </a:t>
            </a:r>
            <a:r>
              <a:rPr kumimoji="0" lang="es-MX" altLang="es-MX" sz="900" b="1" i="0" u="none" strike="noStrike" cap="none" normalizeH="0" baseline="0" dirty="0" err="1">
                <a:ln>
                  <a:noFill/>
                </a:ln>
                <a:solidFill>
                  <a:srgbClr val="3C51B4"/>
                </a:solidFill>
                <a:effectLst/>
                <a:latin typeface="Roboto" panose="02000000000000000000" pitchFamily="2" charset="0"/>
                <a:hlinkClick r:id="rId3"/>
              </a:rPr>
              <a:t>Leija</a:t>
            </a:r>
            <a:endParaRPr kumimoji="0" lang="es-MX" altLang="es-MX" sz="900" b="0" i="0" u="sng" strike="noStrike" cap="none" normalizeH="0" baseline="0" dirty="0">
              <a:ln>
                <a:noFill/>
              </a:ln>
              <a:solidFill>
                <a:srgbClr val="3C51B4"/>
              </a:solidFill>
              <a:effectLst/>
              <a:latin typeface="Roboto" panose="02000000000000000000" pitchFamily="2"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900" b="0" i="0" u="sng" strike="noStrike" cap="none" normalizeH="0" baseline="0" dirty="0">
                <a:ln>
                  <a:noFill/>
                </a:ln>
                <a:solidFill>
                  <a:srgbClr val="3C51B4"/>
                </a:solidFill>
                <a:effectLst/>
                <a:latin typeface="Roboto" panose="02000000000000000000" pitchFamily="2" charset="0"/>
                <a:hlinkClick r:id="rId3"/>
              </a:rPr>
            </a:br>
            <a:endParaRPr kumimoji="0" lang="es-MX" altLang="es-MX" sz="13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59B54B26-80C7-6BC5-754D-8E30E4995D10}"/>
              </a:ext>
            </a:extLst>
          </p:cNvPr>
          <p:cNvSpPr>
            <a:spLocks noChangeArrowheads="1"/>
          </p:cNvSpPr>
          <p:nvPr/>
        </p:nvSpPr>
        <p:spPr bwMode="auto">
          <a:xfrm>
            <a:off x="152400" y="-155376"/>
            <a:ext cx="65" cy="615553"/>
          </a:xfrm>
          <a:prstGeom prst="rect">
            <a:avLst/>
          </a:prstGeom>
          <a:solidFill>
            <a:srgbClr val="F8F4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900" b="0" i="0" u="sng" strike="noStrike" cap="none" normalizeH="0" baseline="0" dirty="0">
                <a:ln>
                  <a:noFill/>
                </a:ln>
                <a:solidFill>
                  <a:srgbClr val="3C51B4"/>
                </a:solidFill>
                <a:effectLst/>
                <a:latin typeface="Roboto" panose="02000000000000000000" pitchFamily="2" charset="0"/>
                <a:hlinkClick r:id="rId3"/>
              </a:rPr>
            </a:br>
            <a:endParaRPr kumimoji="0" lang="es-MX" altLang="es-MX" sz="13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4E73E3DE-3AEA-7C64-32C0-ACC81F54663F}"/>
              </a:ext>
            </a:extLst>
          </p:cNvPr>
          <p:cNvSpPr txBox="1"/>
          <p:nvPr/>
        </p:nvSpPr>
        <p:spPr>
          <a:xfrm>
            <a:off x="7879404" y="2625418"/>
            <a:ext cx="3618690" cy="1015663"/>
          </a:xfrm>
          <a:prstGeom prst="rect">
            <a:avLst/>
          </a:prstGeom>
          <a:noFill/>
        </p:spPr>
        <p:txBody>
          <a:bodyPr wrap="square">
            <a:spAutoFit/>
          </a:bodyPr>
          <a:lstStyle/>
          <a:p>
            <a:r>
              <a:rPr lang="pt-BR" sz="1200" dirty="0">
                <a:solidFill>
                  <a:srgbClr val="660033"/>
                </a:solidFill>
                <a:latin typeface="Arial" panose="020B0604020202020204" pitchFamily="34" charset="0"/>
                <a:cs typeface="Arial" panose="020B0604020202020204" pitchFamily="34" charset="0"/>
              </a:rPr>
              <a:t>El presidente </a:t>
            </a:r>
            <a:r>
              <a:rPr lang="pt-BR" sz="1200" dirty="0" err="1">
                <a:solidFill>
                  <a:srgbClr val="660033"/>
                </a:solidFill>
                <a:latin typeface="Arial" panose="020B0604020202020204" pitchFamily="34" charset="0"/>
                <a:cs typeface="Arial" panose="020B0604020202020204" pitchFamily="34" charset="0"/>
              </a:rPr>
              <a:t>Venustiano</a:t>
            </a:r>
            <a:r>
              <a:rPr lang="pt-BR" sz="1200" dirty="0">
                <a:solidFill>
                  <a:srgbClr val="660033"/>
                </a:solidFill>
                <a:latin typeface="Arial" panose="020B0604020202020204" pitchFamily="34" charset="0"/>
                <a:cs typeface="Arial" panose="020B0604020202020204" pitchFamily="34" charset="0"/>
              </a:rPr>
              <a:t> Carranza </a:t>
            </a:r>
            <a:r>
              <a:rPr lang="pt-BR" sz="1200" dirty="0" err="1">
                <a:solidFill>
                  <a:srgbClr val="660033"/>
                </a:solidFill>
                <a:latin typeface="Arial" panose="020B0604020202020204" pitchFamily="34" charset="0"/>
                <a:cs typeface="Arial" panose="020B0604020202020204" pitchFamily="34" charset="0"/>
              </a:rPr>
              <a:t>acompañado</a:t>
            </a:r>
            <a:r>
              <a:rPr lang="pt-BR" sz="1200" dirty="0">
                <a:solidFill>
                  <a:srgbClr val="660033"/>
                </a:solidFill>
                <a:latin typeface="Arial" panose="020B0604020202020204" pitchFamily="34" charset="0"/>
                <a:cs typeface="Arial" panose="020B0604020202020204" pitchFamily="34" charset="0"/>
              </a:rPr>
              <a:t>  de </a:t>
            </a:r>
            <a:r>
              <a:rPr lang="pt-BR" sz="1200" dirty="0" err="1">
                <a:solidFill>
                  <a:srgbClr val="660033"/>
                </a:solidFill>
                <a:latin typeface="Arial" panose="020B0604020202020204" pitchFamily="34" charset="0"/>
                <a:cs typeface="Arial" panose="020B0604020202020204" pitchFamily="34" charset="0"/>
              </a:rPr>
              <a:t>los</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cuatro</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constituyentes</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tamaulipecos</a:t>
            </a:r>
            <a:r>
              <a:rPr lang="pt-BR" sz="1200" dirty="0">
                <a:solidFill>
                  <a:srgbClr val="660033"/>
                </a:solidFill>
                <a:latin typeface="Arial" panose="020B0604020202020204" pitchFamily="34" charset="0"/>
                <a:cs typeface="Arial" panose="020B0604020202020204" pitchFamily="34" charset="0"/>
              </a:rPr>
              <a:t>  Zeferino Fajardo sentado a </a:t>
            </a:r>
            <a:r>
              <a:rPr lang="pt-BR" sz="1200" dirty="0" err="1">
                <a:solidFill>
                  <a:srgbClr val="660033"/>
                </a:solidFill>
                <a:latin typeface="Arial" panose="020B0604020202020204" pitchFamily="34" charset="0"/>
                <a:cs typeface="Arial" panose="020B0604020202020204" pitchFamily="34" charset="0"/>
              </a:rPr>
              <a:t>la</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derecha</a:t>
            </a:r>
            <a:r>
              <a:rPr lang="pt-BR" sz="1200" dirty="0">
                <a:solidFill>
                  <a:srgbClr val="660033"/>
                </a:solidFill>
                <a:latin typeface="Arial" panose="020B0604020202020204" pitchFamily="34" charset="0"/>
                <a:cs typeface="Arial" panose="020B0604020202020204" pitchFamily="34" charset="0"/>
              </a:rPr>
              <a:t> ,Emiliano </a:t>
            </a:r>
            <a:r>
              <a:rPr lang="pt-BR" sz="1200" u="sng" dirty="0" err="1">
                <a:solidFill>
                  <a:srgbClr val="660033"/>
                </a:solidFill>
                <a:latin typeface="Arial" panose="020B0604020202020204" pitchFamily="34" charset="0"/>
                <a:cs typeface="Arial" panose="020B0604020202020204" pitchFamily="34" charset="0"/>
              </a:rPr>
              <a:t>P.Nafarrete</a:t>
            </a:r>
            <a:r>
              <a:rPr lang="pt-BR" sz="1200" u="sng" dirty="0">
                <a:solidFill>
                  <a:srgbClr val="660033"/>
                </a:solidFill>
                <a:latin typeface="Arial" panose="020B0604020202020204" pitchFamily="34" charset="0"/>
                <a:cs typeface="Arial" panose="020B0604020202020204" pitchFamily="34" charset="0"/>
              </a:rPr>
              <a:t> </a:t>
            </a:r>
            <a:r>
              <a:rPr kumimoji="0" lang="es-MX" altLang="es-MX" sz="1200" i="0" u="sng" strike="noStrike" cap="none" normalizeH="0" baseline="0" dirty="0">
                <a:ln>
                  <a:noFill/>
                </a:ln>
                <a:solidFill>
                  <a:srgbClr val="660033"/>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Fortunato  </a:t>
            </a:r>
            <a:r>
              <a:rPr kumimoji="0" lang="es-MX" altLang="es-MX" sz="1200" i="0" u="sng" strike="noStrike" cap="none" normalizeH="0" baseline="0" dirty="0" err="1">
                <a:ln>
                  <a:noFill/>
                </a:ln>
                <a:solidFill>
                  <a:srgbClr val="660033"/>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Leija</a:t>
            </a:r>
            <a:r>
              <a:rPr kumimoji="0" lang="es-MX" altLang="es-MX" sz="1200" i="0" u="sng" strike="noStrike" cap="none" normalizeH="0" baseline="0" dirty="0">
                <a:ln>
                  <a:noFill/>
                </a:ln>
                <a:solidFill>
                  <a:srgbClr val="660033"/>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y  Pedro Chapa</a:t>
            </a:r>
            <a:r>
              <a:rPr kumimoji="0" lang="es-MX" altLang="es-MX" sz="1200" i="0" strike="noStrike" cap="none" normalizeH="0" baseline="0" dirty="0">
                <a:ln>
                  <a:noFill/>
                </a:ln>
                <a:solidFill>
                  <a:srgbClr val="660033"/>
                </a:solidFill>
                <a:effectLst/>
                <a:latin typeface="Arial" panose="020B0604020202020204" pitchFamily="34" charset="0"/>
                <a:cs typeface="Arial" panose="020B0604020202020204" pitchFamily="34" charset="0"/>
              </a:rPr>
              <a:t>.</a:t>
            </a:r>
          </a:p>
          <a:p>
            <a:r>
              <a:rPr lang="es-MX" sz="1200" dirty="0">
                <a:solidFill>
                  <a:srgbClr val="660033"/>
                </a:solidFill>
                <a:latin typeface="Arial" panose="020B0604020202020204" pitchFamily="34" charset="0"/>
                <a:cs typeface="Arial" panose="020B0604020202020204" pitchFamily="34" charset="0"/>
              </a:rPr>
              <a:t> </a:t>
            </a:r>
            <a:endParaRPr lang="pt-BR" dirty="0">
              <a:solidFill>
                <a:srgbClr val="660033"/>
              </a:solidFill>
            </a:endParaRPr>
          </a:p>
        </p:txBody>
      </p:sp>
      <p:pic>
        <p:nvPicPr>
          <p:cNvPr id="16" name="Imagen 15">
            <a:extLst>
              <a:ext uri="{FF2B5EF4-FFF2-40B4-BE49-F238E27FC236}">
                <a16:creationId xmlns:a16="http://schemas.microsoft.com/office/drawing/2014/main" id="{C29C80D1-4543-38A7-088F-36A589530F75}"/>
              </a:ext>
            </a:extLst>
          </p:cNvPr>
          <p:cNvPicPr>
            <a:picLocks noChangeAspect="1"/>
          </p:cNvPicPr>
          <p:nvPr/>
        </p:nvPicPr>
        <p:blipFill>
          <a:blip r:embed="rId4"/>
          <a:stretch>
            <a:fillRect/>
          </a:stretch>
        </p:blipFill>
        <p:spPr>
          <a:xfrm>
            <a:off x="7743217" y="3535041"/>
            <a:ext cx="3933217" cy="1270423"/>
          </a:xfrm>
          <a:prstGeom prst="rect">
            <a:avLst/>
          </a:prstGeom>
        </p:spPr>
      </p:pic>
      <p:sp>
        <p:nvSpPr>
          <p:cNvPr id="21" name="CuadroTexto 20">
            <a:extLst>
              <a:ext uri="{FF2B5EF4-FFF2-40B4-BE49-F238E27FC236}">
                <a16:creationId xmlns:a16="http://schemas.microsoft.com/office/drawing/2014/main" id="{96EF31BB-BAEB-A43B-6999-DC9DAA617E73}"/>
              </a:ext>
            </a:extLst>
          </p:cNvPr>
          <p:cNvSpPr txBox="1"/>
          <p:nvPr/>
        </p:nvSpPr>
        <p:spPr>
          <a:xfrm>
            <a:off x="8044774" y="4922196"/>
            <a:ext cx="3725694" cy="461665"/>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Firmas de los constituyentes tamaulipecos plasmadas en  la  constitución  de 1917</a:t>
            </a:r>
          </a:p>
        </p:txBody>
      </p:sp>
    </p:spTree>
    <p:extLst>
      <p:ext uri="{BB962C8B-B14F-4D97-AF65-F5344CB8AC3E}">
        <p14:creationId xmlns:p14="http://schemas.microsoft.com/office/powerpoint/2010/main" val="135727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A3F519-647D-A761-6B70-B55BBAB5C80C}"/>
              </a:ext>
            </a:extLst>
          </p:cNvPr>
          <p:cNvSpPr>
            <a:spLocks noChangeArrowheads="1"/>
          </p:cNvSpPr>
          <p:nvPr/>
        </p:nvSpPr>
        <p:spPr bwMode="auto">
          <a:xfrm>
            <a:off x="4970835" y="1113978"/>
            <a:ext cx="64040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9" name="CuadroTexto 8">
            <a:extLst>
              <a:ext uri="{FF2B5EF4-FFF2-40B4-BE49-F238E27FC236}">
                <a16:creationId xmlns:a16="http://schemas.microsoft.com/office/drawing/2014/main" id="{E9932E58-7E64-F180-D65F-4D7A24B02764}"/>
              </a:ext>
            </a:extLst>
          </p:cNvPr>
          <p:cNvSpPr txBox="1"/>
          <p:nvPr/>
        </p:nvSpPr>
        <p:spPr>
          <a:xfrm>
            <a:off x="2062264" y="749031"/>
            <a:ext cx="8920264" cy="6498830"/>
          </a:xfrm>
          <a:prstGeom prst="rect">
            <a:avLst/>
          </a:prstGeom>
          <a:noFill/>
        </p:spPr>
        <p:txBody>
          <a:bodyPr wrap="square">
            <a:spAutoFit/>
          </a:bodyPr>
          <a:lstStyle/>
          <a:p>
            <a:pPr algn="just">
              <a:lnSpc>
                <a:spcPct val="107000"/>
              </a:lnSpc>
              <a:spcAft>
                <a:spcPts val="800"/>
              </a:spcAft>
            </a:pPr>
            <a:r>
              <a:rPr lang="es-MX" dirty="0">
                <a:solidFill>
                  <a:srgbClr val="660033"/>
                </a:solidFill>
                <a:effectLst/>
                <a:ea typeface="Calibri" panose="020F0502020204030204" pitchFamily="34" charset="0"/>
                <a:cs typeface="Times New Roman" panose="02020603050405020304" pitchFamily="18" charset="0"/>
              </a:rPr>
              <a:t>En 1928 ocupó el cargo de director del Registro Público de la Propiedad en el Estado. Siendo gobernador el Lic. Emilio Portes Gil ejerció el cargo de secretario general de Gobierno en el ejercicio del Lic. Francisco Castellanos. En 1935 fue nombrado Procurador General de Justicia</a:t>
            </a:r>
            <a:endParaRPr lang="es-MX" dirty="0">
              <a:solidFill>
                <a:prstClr val="black"/>
              </a:solidFill>
              <a:latin typeface="Calibri" panose="020F0502020204030204"/>
            </a:endParaRPr>
          </a:p>
          <a:p>
            <a:pPr algn="just">
              <a:lnSpc>
                <a:spcPct val="107000"/>
              </a:lnSpc>
              <a:spcAft>
                <a:spcPts val="800"/>
              </a:spcAft>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ct val="107000"/>
              </a:lnSpc>
              <a:spcAft>
                <a:spcPts val="800"/>
              </a:spcAft>
            </a:pPr>
            <a:endParaRPr lang="es-MX" dirty="0">
              <a:solidFill>
                <a:prstClr val="black"/>
              </a:solidFill>
              <a:latin typeface="Calibri" panose="020F0502020204030204"/>
            </a:endParaRPr>
          </a:p>
          <a:p>
            <a:pPr algn="just">
              <a:lnSpc>
                <a:spcPct val="107000"/>
              </a:lnSpc>
              <a:spcAft>
                <a:spcPts val="800"/>
              </a:spcAft>
            </a:pPr>
            <a:endParaRPr lang="es-MX" dirty="0">
              <a:solidFill>
                <a:prstClr val="black"/>
              </a:solidFill>
              <a:latin typeface="Calibri" panose="020F0502020204030204"/>
            </a:endParaRPr>
          </a:p>
          <a:p>
            <a:pPr algn="just">
              <a:lnSpc>
                <a:spcPct val="107000"/>
              </a:lnSpc>
              <a:spcAft>
                <a:spcPts val="800"/>
              </a:spcAft>
            </a:pPr>
            <a:endParaRPr lang="es-MX" dirty="0">
              <a:solidFill>
                <a:prstClr val="black"/>
              </a:solidFill>
              <a:latin typeface="Calibri" panose="020F0502020204030204"/>
            </a:endParaRPr>
          </a:p>
          <a:p>
            <a:pPr algn="just">
              <a:lnSpc>
                <a:spcPct val="107000"/>
              </a:lnSpc>
              <a:spcAft>
                <a:spcPts val="800"/>
              </a:spcAft>
            </a:pPr>
            <a:endParaRPr lang="es-MX" dirty="0">
              <a:solidFill>
                <a:prstClr val="black"/>
              </a:solidFill>
              <a:latin typeface="Calibri" panose="020F0502020204030204"/>
            </a:endParaRPr>
          </a:p>
          <a:p>
            <a:pPr algn="just">
              <a:lnSpc>
                <a:spcPct val="107000"/>
              </a:lnSpc>
              <a:spcAft>
                <a:spcPts val="800"/>
              </a:spcAft>
            </a:pPr>
            <a:r>
              <a:rPr kumimoji="0" lang="es-MX" sz="1800" b="1" i="0" u="none" strike="noStrike" kern="1200" cap="none" spc="0" normalizeH="0" baseline="0" noProof="0" dirty="0">
                <a:ln>
                  <a:noFill/>
                </a:ln>
                <a:solidFill>
                  <a:srgbClr val="660033"/>
                </a:solidFill>
                <a:effectLst/>
                <a:uLnTx/>
                <a:uFillTx/>
                <a:latin typeface="Calibri" panose="020F0502020204030204"/>
                <a:ea typeface="+mn-ea"/>
                <a:cs typeface="+mn-cs"/>
              </a:rPr>
              <a:t>Portada</a:t>
            </a:r>
            <a:r>
              <a:rPr kumimoji="0" lang="es-MX" sz="1800" b="0" i="0" u="none" strike="noStrike" kern="1200" cap="none" spc="0" normalizeH="0" baseline="0" noProof="0" dirty="0">
                <a:ln>
                  <a:noFill/>
                </a:ln>
                <a:solidFill>
                  <a:srgbClr val="660033"/>
                </a:solidFill>
                <a:effectLst/>
                <a:uLnTx/>
                <a:uFillTx/>
                <a:latin typeface="Calibri" panose="020F0502020204030204"/>
                <a:ea typeface="+mn-ea"/>
                <a:cs typeface="+mn-cs"/>
              </a:rPr>
              <a:t>                                                                  </a:t>
            </a:r>
            <a:r>
              <a:rPr kumimoji="0" lang="es-MX" sz="1800" b="1" i="0" u="none" strike="noStrike" kern="1200" cap="none" spc="0" normalizeH="0" baseline="0" noProof="0" dirty="0">
                <a:ln>
                  <a:noFill/>
                </a:ln>
                <a:solidFill>
                  <a:srgbClr val="660033"/>
                </a:solidFill>
                <a:effectLst/>
                <a:uLnTx/>
                <a:uFillTx/>
                <a:latin typeface="Calibri" panose="020F0502020204030204"/>
                <a:ea typeface="+mn-ea"/>
                <a:cs typeface="+mn-cs"/>
              </a:rPr>
              <a:t>Contraportada</a:t>
            </a:r>
          </a:p>
          <a:p>
            <a:pPr algn="just">
              <a:lnSpc>
                <a:spcPct val="107000"/>
              </a:lnSpc>
              <a:spcAft>
                <a:spcPts val="800"/>
              </a:spcAft>
            </a:pPr>
            <a:r>
              <a:rPr kumimoji="0" lang="es-MX" sz="1800" b="0" i="0" u="none" strike="noStrike" kern="1200" cap="none" spc="0" normalizeH="0" baseline="0" noProof="0" dirty="0">
                <a:ln>
                  <a:noFill/>
                </a:ln>
                <a:solidFill>
                  <a:srgbClr val="660033"/>
                </a:solidFill>
                <a:effectLst/>
                <a:uLnTx/>
                <a:uFillTx/>
                <a:latin typeface="Calibri" panose="020F0502020204030204"/>
                <a:ea typeface="+mn-ea"/>
                <a:cs typeface="+mn-cs"/>
              </a:rPr>
              <a:t>En la biblioteca Lic. Práxedis Balboa </a:t>
            </a:r>
            <a:r>
              <a:rPr kumimoji="0" lang="es-MX" sz="1800" b="0" i="0" u="none" strike="noStrike" kern="1200" cap="none" spc="0" normalizeH="0" baseline="0" noProof="0" dirty="0" err="1">
                <a:ln>
                  <a:noFill/>
                </a:ln>
                <a:solidFill>
                  <a:srgbClr val="660033"/>
                </a:solidFill>
                <a:effectLst/>
                <a:uLnTx/>
                <a:uFillTx/>
                <a:latin typeface="Calibri" panose="020F0502020204030204"/>
                <a:ea typeface="+mn-ea"/>
                <a:cs typeface="+mn-cs"/>
              </a:rPr>
              <a:t>Gojón</a:t>
            </a:r>
            <a:r>
              <a:rPr kumimoji="0" lang="es-MX" sz="1800" b="0" i="0" u="none" strike="noStrike" kern="1200" cap="none" spc="0" normalizeH="0" baseline="0" noProof="0" dirty="0">
                <a:ln>
                  <a:noFill/>
                </a:ln>
                <a:solidFill>
                  <a:srgbClr val="660033"/>
                </a:solidFill>
                <a:effectLst/>
                <a:uLnTx/>
                <a:uFillTx/>
                <a:latin typeface="Calibri" panose="020F0502020204030204"/>
                <a:ea typeface="+mn-ea"/>
                <a:cs typeface="+mn-cs"/>
              </a:rPr>
              <a:t> de El Mante ,existe un facsímil impreso de la constitución de 1917 , ya que el  año 2017 se celebró el centenario de la constitución ,  por lo se imprimió ejemplar  semejante al original .</a:t>
            </a:r>
          </a:p>
          <a:p>
            <a:pPr algn="just">
              <a:lnSpc>
                <a:spcPct val="107000"/>
              </a:lnSpc>
              <a:spcAft>
                <a:spcPts val="800"/>
              </a:spcAft>
            </a:pPr>
            <a:r>
              <a:rPr lang="es-MX" sz="1100" b="1" i="1" dirty="0">
                <a:solidFill>
                  <a:srgbClr val="660033"/>
                </a:solidFill>
                <a:latin typeface="Calibri" panose="020F0502020204030204"/>
              </a:rPr>
              <a:t>Constitución impresa en febrero de 2017 </a:t>
            </a:r>
            <a:r>
              <a:rPr kumimoji="0" lang="es-MX" sz="1100" b="1" i="1" u="none" strike="noStrike" kern="1200" cap="none" spc="0" normalizeH="0" baseline="0" noProof="0" dirty="0">
                <a:ln>
                  <a:noFill/>
                </a:ln>
                <a:solidFill>
                  <a:srgbClr val="660033"/>
                </a:solidFill>
                <a:effectLst/>
                <a:uLnTx/>
                <a:uFillTx/>
                <a:latin typeface="Calibri" panose="020F0502020204030204"/>
                <a:ea typeface="+mn-ea"/>
                <a:cs typeface="+mn-cs"/>
              </a:rPr>
              <a:t> de donde se recopiló  información  para este trabajo. </a:t>
            </a:r>
            <a:r>
              <a:rPr lang="es-MX" sz="1100" b="1" i="1" dirty="0">
                <a:solidFill>
                  <a:srgbClr val="660033"/>
                </a:solidFill>
                <a:latin typeface="Calibri" panose="020F0502020204030204"/>
              </a:rPr>
              <a:t>Dr. Ernesto Ramírez Hernández</a:t>
            </a:r>
            <a:r>
              <a:rPr kumimoji="0" lang="es-MX" sz="1100" b="1" i="1" u="none" strike="noStrike" kern="1200" cap="none" spc="0" normalizeH="0" baseline="0" noProof="0" dirty="0">
                <a:ln>
                  <a:noFill/>
                </a:ln>
                <a:solidFill>
                  <a:srgbClr val="660033"/>
                </a:solidFill>
                <a:effectLst/>
                <a:uLnTx/>
                <a:uFillTx/>
                <a:latin typeface="Calibri" panose="020F0502020204030204"/>
                <a:ea typeface="+mn-ea"/>
                <a:cs typeface="+mn-cs"/>
              </a:rPr>
              <a:t> C</a:t>
            </a:r>
            <a:r>
              <a:rPr lang="es-MX" sz="1100" b="1" i="1" dirty="0" err="1">
                <a:solidFill>
                  <a:srgbClr val="660033"/>
                </a:solidFill>
                <a:latin typeface="Calibri" panose="020F0502020204030204"/>
              </a:rPr>
              <a:t>ronista</a:t>
            </a:r>
            <a:r>
              <a:rPr lang="es-MX" sz="1100" b="1" i="1" dirty="0">
                <a:solidFill>
                  <a:srgbClr val="660033"/>
                </a:solidFill>
                <a:latin typeface="Calibri" panose="020F0502020204030204"/>
              </a:rPr>
              <a:t>.</a:t>
            </a:r>
            <a:endParaRPr lang="es-MX" sz="1100" b="1" i="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292223E-475F-BED0-03C3-7A376F7050A0}"/>
              </a:ext>
            </a:extLst>
          </p:cNvPr>
          <p:cNvPicPr>
            <a:picLocks noChangeAspect="1"/>
          </p:cNvPicPr>
          <p:nvPr/>
        </p:nvPicPr>
        <p:blipFill>
          <a:blip r:embed="rId2"/>
          <a:stretch>
            <a:fillRect/>
          </a:stretch>
        </p:blipFill>
        <p:spPr>
          <a:xfrm>
            <a:off x="3217775" y="1719807"/>
            <a:ext cx="1565519" cy="2278639"/>
          </a:xfrm>
          <a:prstGeom prst="rect">
            <a:avLst/>
          </a:prstGeom>
        </p:spPr>
      </p:pic>
      <p:pic>
        <p:nvPicPr>
          <p:cNvPr id="6" name="Imagen 5">
            <a:extLst>
              <a:ext uri="{FF2B5EF4-FFF2-40B4-BE49-F238E27FC236}">
                <a16:creationId xmlns:a16="http://schemas.microsoft.com/office/drawing/2014/main" id="{CA081634-730E-9A58-1FFC-FCA133946194}"/>
              </a:ext>
            </a:extLst>
          </p:cNvPr>
          <p:cNvPicPr>
            <a:picLocks noChangeAspect="1"/>
          </p:cNvPicPr>
          <p:nvPr/>
        </p:nvPicPr>
        <p:blipFill>
          <a:blip r:embed="rId3"/>
          <a:stretch>
            <a:fillRect/>
          </a:stretch>
        </p:blipFill>
        <p:spPr>
          <a:xfrm>
            <a:off x="7859949" y="1700115"/>
            <a:ext cx="1897108" cy="2298331"/>
          </a:xfrm>
          <a:prstGeom prst="rect">
            <a:avLst/>
          </a:prstGeom>
        </p:spPr>
      </p:pic>
    </p:spTree>
    <p:extLst>
      <p:ext uri="{BB962C8B-B14F-4D97-AF65-F5344CB8AC3E}">
        <p14:creationId xmlns:p14="http://schemas.microsoft.com/office/powerpoint/2010/main" val="18119174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1530</Words>
  <Application>Microsoft Macintosh PowerPoint</Application>
  <PresentationFormat>Panorámica</PresentationFormat>
  <Paragraphs>89</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Bahnschrift</vt:lpstr>
      <vt:lpstr>Bahnschrift Condensed</vt:lpstr>
      <vt:lpstr>Calibri</vt:lpstr>
      <vt:lpstr>Calibri Light</vt:lpstr>
      <vt:lpstr>Roboto</vt:lpstr>
      <vt:lpstr>Tema de Office</vt:lpstr>
      <vt:lpstr>                                                                     La presidencia  municipal  de El Mante conmemora 109 Aniversario de la promulgación de la Constitución de 1917   Dr. Ernesto Ramírez Hernández Cronista   .  .   El día  5 de febrero 1917  día y año  en que se firmó  la  Constitución  de 1917 en la Ciudad de Querétaro,   fecha en que Congregación Canoas pertenecía a  Villa Quintero, luego se llamó Villa Juárez hoy El Mante, el Constituyente        Lic. Zeferino Fajardo Luna , oriundo de Congregación Quintero  municipio de El Mante .</vt:lpstr>
      <vt:lpstr>Presentación de PowerPoint</vt:lpstr>
      <vt:lpstr>La Constitución de 1917</vt:lpstr>
      <vt:lpstr>Línea del tiempo de la constitución  y las transformaciones sociales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     aniversario de la promulgación de la constitución   de 1917   El día  5 de febrero 1917  día y año  en que se firmó  la  Constitución  de 1917 en la ciudad de Querétaro,   decha en que Congregación Canoas, luego   Villa Juárez hoy El Mante  pertenecía a  Villa Quintero,   de donde es oriundo el Constituyente Lic. Zeferino Fajardo Luna .</dc:title>
  <dc:creator>Usuario</dc:creator>
  <cp:lastModifiedBy>Anahi Miranda Castellanos</cp:lastModifiedBy>
  <cp:revision>19</cp:revision>
  <cp:lastPrinted>2026-02-24T22:25:47Z</cp:lastPrinted>
  <dcterms:created xsi:type="dcterms:W3CDTF">2026-02-20T23:42:43Z</dcterms:created>
  <dcterms:modified xsi:type="dcterms:W3CDTF">2026-03-01T02:11:27Z</dcterms:modified>
</cp:coreProperties>
</file>